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94" r:id="rId2"/>
    <p:sldId id="336" r:id="rId3"/>
    <p:sldId id="295" r:id="rId4"/>
    <p:sldId id="337" r:id="rId5"/>
    <p:sldId id="298" r:id="rId6"/>
    <p:sldId id="338" r:id="rId7"/>
    <p:sldId id="299" r:id="rId8"/>
    <p:sldId id="333" r:id="rId9"/>
    <p:sldId id="334" r:id="rId10"/>
    <p:sldId id="335" r:id="rId11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5C8A"/>
    <a:srgbClr val="00264C"/>
    <a:srgbClr val="DE0000"/>
    <a:srgbClr val="FFFF66"/>
    <a:srgbClr val="00518E"/>
    <a:srgbClr val="0027A4"/>
    <a:srgbClr val="375AB9"/>
    <a:srgbClr val="0033CC"/>
    <a:srgbClr val="2FC9FF"/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24" autoAdjust="0"/>
    <p:restoredTop sz="86949" autoAdjust="0"/>
  </p:normalViewPr>
  <p:slideViewPr>
    <p:cSldViewPr>
      <p:cViewPr varScale="1">
        <p:scale>
          <a:sx n="95" d="100"/>
          <a:sy n="95" d="100"/>
        </p:scale>
        <p:origin x="-45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860" cy="511649"/>
          </a:xfrm>
          <a:prstGeom prst="rect">
            <a:avLst/>
          </a:prstGeom>
        </p:spPr>
        <p:txBody>
          <a:bodyPr vert="horz" lIns="94668" tIns="47334" rIns="94668" bIns="47334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0784" y="1"/>
            <a:ext cx="3076860" cy="511649"/>
          </a:xfrm>
          <a:prstGeom prst="rect">
            <a:avLst/>
          </a:prstGeom>
        </p:spPr>
        <p:txBody>
          <a:bodyPr vert="horz" lIns="94668" tIns="47334" rIns="94668" bIns="47334" rtlCol="0"/>
          <a:lstStyle>
            <a:lvl1pPr algn="r">
              <a:defRPr sz="1200"/>
            </a:lvl1pPr>
          </a:lstStyle>
          <a:p>
            <a:fld id="{2B55806D-6695-4F19-8805-9EFD802E4983}" type="datetimeFigureOut">
              <a:rPr lang="en-AU" smtClean="0"/>
              <a:pPr/>
              <a:t>18/08/2011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721330"/>
            <a:ext cx="3076860" cy="511648"/>
          </a:xfrm>
          <a:prstGeom prst="rect">
            <a:avLst/>
          </a:prstGeom>
        </p:spPr>
        <p:txBody>
          <a:bodyPr vert="horz" lIns="94668" tIns="47334" rIns="94668" bIns="47334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0784" y="9721330"/>
            <a:ext cx="3076860" cy="511648"/>
          </a:xfrm>
          <a:prstGeom prst="rect">
            <a:avLst/>
          </a:prstGeom>
        </p:spPr>
        <p:txBody>
          <a:bodyPr vert="horz" lIns="94668" tIns="47334" rIns="94668" bIns="47334" rtlCol="0" anchor="b"/>
          <a:lstStyle>
            <a:lvl1pPr algn="r">
              <a:defRPr sz="1200"/>
            </a:lvl1pPr>
          </a:lstStyle>
          <a:p>
            <a:fld id="{967E527E-FB63-4CE9-A136-4A66D4FE0FCE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76363" cy="511731"/>
          </a:xfrm>
          <a:prstGeom prst="rect">
            <a:avLst/>
          </a:prstGeom>
        </p:spPr>
        <p:txBody>
          <a:bodyPr vert="horz" lIns="94668" tIns="47334" rIns="94668" bIns="4733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5" y="1"/>
            <a:ext cx="3076363" cy="511731"/>
          </a:xfrm>
          <a:prstGeom prst="rect">
            <a:avLst/>
          </a:prstGeom>
        </p:spPr>
        <p:txBody>
          <a:bodyPr vert="horz" lIns="94668" tIns="47334" rIns="94668" bIns="47334" rtlCol="0"/>
          <a:lstStyle>
            <a:lvl1pPr algn="r">
              <a:defRPr sz="1200"/>
            </a:lvl1pPr>
          </a:lstStyle>
          <a:p>
            <a:fld id="{2488DDBF-460E-4B82-839D-0CBA795837E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3338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68" tIns="47334" rIns="94668" bIns="4733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2"/>
            <a:ext cx="5679440" cy="4605576"/>
          </a:xfrm>
          <a:prstGeom prst="rect">
            <a:avLst/>
          </a:prstGeom>
        </p:spPr>
        <p:txBody>
          <a:bodyPr vert="horz" lIns="94668" tIns="47334" rIns="94668" bIns="4733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721107"/>
            <a:ext cx="3076363" cy="511731"/>
          </a:xfrm>
          <a:prstGeom prst="rect">
            <a:avLst/>
          </a:prstGeom>
        </p:spPr>
        <p:txBody>
          <a:bodyPr vert="horz" lIns="94668" tIns="47334" rIns="94668" bIns="4733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5" y="9721107"/>
            <a:ext cx="3076363" cy="511731"/>
          </a:xfrm>
          <a:prstGeom prst="rect">
            <a:avLst/>
          </a:prstGeom>
        </p:spPr>
        <p:txBody>
          <a:bodyPr vert="horz" lIns="94668" tIns="47334" rIns="94668" bIns="47334" rtlCol="0" anchor="b"/>
          <a:lstStyle>
            <a:lvl1pPr algn="r">
              <a:defRPr sz="1200"/>
            </a:lvl1pPr>
          </a:lstStyle>
          <a:p>
            <a:fld id="{94EE0CA2-1637-4272-805E-563BE09CBD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endParaRPr lang="en-A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E0CA2-1637-4272-805E-563BE09CBD0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Candidate must</a:t>
            </a:r>
            <a:r>
              <a:rPr lang="en-US" baseline="0" dirty="0" smtClean="0"/>
              <a:t> be approved by the Mine Manager as being suitable to represent the mine.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strength and </a:t>
            </a:r>
            <a:r>
              <a:rPr lang="en-US" baseline="0" dirty="0" err="1" smtClean="0"/>
              <a:t>flexability</a:t>
            </a:r>
            <a:r>
              <a:rPr lang="en-US" baseline="0" dirty="0" smtClean="0"/>
              <a:t> tests involve being able to conduct a range of tasks that would simulate activities whilst wearing heavy breathing apparatus.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E0CA2-1637-4272-805E-563BE09CBD0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E0CA2-1637-4272-805E-563BE09CBD0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E0CA2-1637-4272-805E-563BE09CBD0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E0CA2-1637-4272-805E-563BE09CBD0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E0CA2-1637-4272-805E-563BE09CBD0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27A0-9424-4F0F-9BC0-3D2955DF7712}" type="datetimeFigureOut">
              <a:rPr lang="en-US" smtClean="0"/>
              <a:pPr/>
              <a:t>8/18/2011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016E-C252-45B4-BEF2-A857253BBDC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27A0-9424-4F0F-9BC0-3D2955DF7712}" type="datetimeFigureOut">
              <a:rPr lang="en-US" smtClean="0"/>
              <a:pPr/>
              <a:t>8/18/2011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016E-C252-45B4-BEF2-A857253BBDC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27A0-9424-4F0F-9BC0-3D2955DF7712}" type="datetimeFigureOut">
              <a:rPr lang="en-US" smtClean="0"/>
              <a:pPr/>
              <a:t>8/18/2011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016E-C252-45B4-BEF2-A857253BBDC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27A0-9424-4F0F-9BC0-3D2955DF7712}" type="datetimeFigureOut">
              <a:rPr lang="en-US" smtClean="0"/>
              <a:pPr/>
              <a:t>8/18/2011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016E-C252-45B4-BEF2-A857253BBDC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27A0-9424-4F0F-9BC0-3D2955DF7712}" type="datetimeFigureOut">
              <a:rPr lang="en-US" smtClean="0"/>
              <a:pPr/>
              <a:t>8/18/2011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016E-C252-45B4-BEF2-A857253BBDC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27A0-9424-4F0F-9BC0-3D2955DF7712}" type="datetimeFigureOut">
              <a:rPr lang="en-US" smtClean="0"/>
              <a:pPr/>
              <a:t>8/18/2011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016E-C252-45B4-BEF2-A857253BBDC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27A0-9424-4F0F-9BC0-3D2955DF7712}" type="datetimeFigureOut">
              <a:rPr lang="en-US" smtClean="0"/>
              <a:pPr/>
              <a:t>8/18/2011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016E-C252-45B4-BEF2-A857253BBDC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27A0-9424-4F0F-9BC0-3D2955DF7712}" type="datetimeFigureOut">
              <a:rPr lang="en-US" smtClean="0"/>
              <a:pPr/>
              <a:t>8/18/2011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016E-C252-45B4-BEF2-A857253BBDC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27A0-9424-4F0F-9BC0-3D2955DF7712}" type="datetimeFigureOut">
              <a:rPr lang="en-US" smtClean="0"/>
              <a:pPr/>
              <a:t>8/18/2011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016E-C252-45B4-BEF2-A857253BBDC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27A0-9424-4F0F-9BC0-3D2955DF7712}" type="datetimeFigureOut">
              <a:rPr lang="en-US" smtClean="0"/>
              <a:pPr/>
              <a:t>8/18/2011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016E-C252-45B4-BEF2-A857253BBDC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D27A0-9424-4F0F-9BC0-3D2955DF7712}" type="datetimeFigureOut">
              <a:rPr lang="en-US" smtClean="0"/>
              <a:pPr/>
              <a:t>8/18/2011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D016E-C252-45B4-BEF2-A857253BBDCB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D27A0-9424-4F0F-9BC0-3D2955DF7712}" type="datetimeFigureOut">
              <a:rPr lang="en-US" smtClean="0"/>
              <a:pPr/>
              <a:t>8/18/2011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D016E-C252-45B4-BEF2-A857253BBDCB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Point tem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4372"/>
            <a:ext cx="9144000" cy="6464401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251520" y="4221088"/>
            <a:ext cx="8663856" cy="11997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en-AU" sz="3200" dirty="0" smtClean="0">
                <a:solidFill>
                  <a:srgbClr val="003366"/>
                </a:solidFill>
                <a:latin typeface="Arial Narrow" pitchFamily="34" charset="0"/>
              </a:rPr>
              <a:t>Presented by </a:t>
            </a:r>
            <a:r>
              <a:rPr lang="en-AU" sz="3200" b="1" dirty="0" smtClean="0">
                <a:solidFill>
                  <a:srgbClr val="003366"/>
                </a:solidFill>
                <a:latin typeface="Arial Narrow" pitchFamily="34" charset="0"/>
              </a:rPr>
              <a:t>Chris Clifford</a:t>
            </a:r>
          </a:p>
          <a:p>
            <a:pPr algn="r">
              <a:spcBef>
                <a:spcPct val="20000"/>
              </a:spcBef>
              <a:defRPr/>
            </a:pPr>
            <a:r>
              <a:rPr lang="en-AU" sz="3200" dirty="0" smtClean="0">
                <a:solidFill>
                  <a:srgbClr val="003366"/>
                </a:solidFill>
                <a:latin typeface="Arial Narrow" pitchFamily="34" charset="0"/>
              </a:rPr>
              <a:t>Training Officer – Newcastle Mines Rescue Station NSW</a:t>
            </a:r>
            <a:endParaRPr lang="en-AU" sz="3200" dirty="0">
              <a:solidFill>
                <a:srgbClr val="003366"/>
              </a:solidFill>
              <a:latin typeface="Arial Narrow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8136904" cy="2952328"/>
          </a:xfrm>
          <a:gradFill>
            <a:gsLst>
              <a:gs pos="0">
                <a:schemeClr val="tx1">
                  <a:lumMod val="85000"/>
                  <a:lumOff val="15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100000">
                <a:srgbClr val="0070C0"/>
              </a:gs>
            </a:gsLst>
            <a:lin ang="5400000" scaled="0"/>
          </a:gradFill>
          <a:ln w="28575"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AU" sz="4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The Journey of a Mines Rescue Brigadesman </a:t>
            </a:r>
            <a:br>
              <a:rPr lang="en-AU" sz="4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rPr>
            </a:br>
            <a:r>
              <a:rPr lang="en-A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/>
            </a:r>
            <a:br>
              <a:rPr lang="en-A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rPr>
            </a:br>
            <a:r>
              <a:rPr lang="en-A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              </a:t>
            </a:r>
            <a:r>
              <a:rPr lang="en-A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                                                 </a:t>
            </a:r>
            <a:r>
              <a:rPr lang="en-AU" sz="4000" b="1" i="1" cap="sm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NSW – Australia </a:t>
            </a:r>
            <a:endParaRPr lang="en-AU" sz="3600" i="1" cap="sm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31322" flipH="1">
            <a:off x="511735" y="2277406"/>
            <a:ext cx="1958618" cy="2448272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75856" y="1196752"/>
            <a:ext cx="6336704" cy="4536504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ts val="1800"/>
              </a:spcBef>
              <a:buNone/>
            </a:pPr>
            <a:endParaRPr lang="en-AU" sz="2400" b="1" u="sng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18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Safety Focus </a:t>
            </a:r>
          </a:p>
          <a:p>
            <a:pPr>
              <a:lnSpc>
                <a:spcPct val="120000"/>
              </a:lnSpc>
              <a:spcBef>
                <a:spcPts val="18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Proud History</a:t>
            </a:r>
          </a:p>
          <a:p>
            <a:pPr>
              <a:lnSpc>
                <a:spcPct val="120000"/>
              </a:lnSpc>
              <a:spcBef>
                <a:spcPts val="18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Respect within the coal industry</a:t>
            </a:r>
          </a:p>
          <a:p>
            <a:pPr>
              <a:lnSpc>
                <a:spcPct val="120000"/>
              </a:lnSpc>
              <a:spcBef>
                <a:spcPts val="18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Introduction to statutory qualifications pathway</a:t>
            </a:r>
            <a:endParaRPr lang="en-AU" sz="24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8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endParaRPr lang="en-AU" sz="24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8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endParaRPr lang="en-AU" sz="24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8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endParaRPr lang="en-AU" sz="24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800"/>
              </a:spcBef>
            </a:pPr>
            <a:endParaRPr lang="en-AU" sz="24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16632"/>
            <a:ext cx="9144000" cy="1080120"/>
          </a:xfrm>
          <a:prstGeom prst="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85000">
                <a:schemeClr val="tx2">
                  <a:lumMod val="20000"/>
                  <a:lumOff val="80000"/>
                </a:schemeClr>
              </a:gs>
              <a:gs pos="100000">
                <a:srgbClr val="0070C0"/>
              </a:gs>
            </a:gsLst>
            <a:lin ang="168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Mines Rescue </a:t>
            </a:r>
            <a:r>
              <a:rPr lang="en-US" sz="4400" dirty="0" smtClean="0">
                <a:solidFill>
                  <a:schemeClr val="bg1"/>
                </a:solidFill>
                <a:latin typeface="Arial Narrow" pitchFamily="34" charset="0"/>
                <a:ea typeface="+mj-ea"/>
                <a:cs typeface="+mj-cs"/>
              </a:rPr>
              <a:t>Attributes</a:t>
            </a:r>
            <a:endParaRPr kumimoji="0" lang="en-AU" sz="4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2012"/>
            <a:ext cx="3168352" cy="4325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PPoint temppla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9095"/>
            <a:ext cx="9144000" cy="6464401"/>
          </a:xfrm>
          <a:prstGeom prst="rect">
            <a:avLst/>
          </a:prstGeom>
        </p:spPr>
      </p:pic>
      <p:sp>
        <p:nvSpPr>
          <p:cNvPr id="5122" name="Text Box 5"/>
          <p:cNvSpPr txBox="1">
            <a:spLocks noChangeArrowheads="1"/>
          </p:cNvSpPr>
          <p:nvPr/>
        </p:nvSpPr>
        <p:spPr bwMode="auto">
          <a:xfrm>
            <a:off x="611188" y="404813"/>
            <a:ext cx="7993062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</p:txBody>
      </p:sp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714375" y="428625"/>
            <a:ext cx="7848600" cy="531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  <a:p>
            <a:pPr>
              <a:spcBef>
                <a:spcPct val="50000"/>
              </a:spcBef>
            </a:pPr>
            <a:endParaRPr lang="en-AU"/>
          </a:p>
        </p:txBody>
      </p:sp>
      <p:sp>
        <p:nvSpPr>
          <p:cNvPr id="27" name="Rectangle 26"/>
          <p:cNvSpPr/>
          <p:nvPr/>
        </p:nvSpPr>
        <p:spPr>
          <a:xfrm>
            <a:off x="4500563" y="1785938"/>
            <a:ext cx="2571750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29" name="Rectangle 28"/>
          <p:cNvSpPr/>
          <p:nvPr/>
        </p:nvSpPr>
        <p:spPr>
          <a:xfrm>
            <a:off x="2728913" y="1962150"/>
            <a:ext cx="2571750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pic>
        <p:nvPicPr>
          <p:cNvPr id="35" name="Picture 30" descr="RIMG00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840" y="3180819"/>
            <a:ext cx="4140602" cy="2315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" name="Picture 31" descr="RIMG000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5459" y="1052736"/>
            <a:ext cx="3398429" cy="2068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" name="Picture 2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1052736"/>
            <a:ext cx="5350376" cy="1989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Picture 23" descr="_MG_9346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67502" y="3180611"/>
            <a:ext cx="4280962" cy="2292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" name="Rectangle 38"/>
          <p:cNvSpPr/>
          <p:nvPr/>
        </p:nvSpPr>
        <p:spPr>
          <a:xfrm>
            <a:off x="107504" y="2924944"/>
            <a:ext cx="13767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6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Singleton</a:t>
            </a:r>
            <a:endParaRPr lang="en-AU" sz="1600" b="1" cap="all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393652" y="2924944"/>
            <a:ext cx="18920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AU" sz="1600" b="1" cap="all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Lithgow</a:t>
            </a:r>
          </a:p>
        </p:txBody>
      </p:sp>
      <p:sp>
        <p:nvSpPr>
          <p:cNvPr id="42" name="Rectangle 41"/>
          <p:cNvSpPr/>
          <p:nvPr/>
        </p:nvSpPr>
        <p:spPr>
          <a:xfrm>
            <a:off x="4454589" y="5373216"/>
            <a:ext cx="17145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AU" sz="16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Wollongong</a:t>
            </a:r>
            <a:endParaRPr lang="en-AU" sz="1600" b="1" cap="all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82279" y="5373216"/>
            <a:ext cx="15716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Newcastle</a:t>
            </a:r>
            <a:endParaRPr lang="en-AU" sz="1600" b="1" cap="all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0" y="116632"/>
            <a:ext cx="9144000" cy="864096"/>
          </a:xfrm>
          <a:prstGeom prst="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85000">
                <a:schemeClr val="tx2">
                  <a:lumMod val="20000"/>
                  <a:lumOff val="80000"/>
                </a:schemeClr>
              </a:gs>
              <a:gs pos="100000">
                <a:srgbClr val="0070C0"/>
              </a:gs>
            </a:gsLst>
            <a:lin ang="168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Mines Rescue Stations</a:t>
            </a:r>
            <a:endParaRPr kumimoji="0" lang="en-AU" sz="4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11560" y="5733256"/>
            <a:ext cx="1988928" cy="11247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endParaRPr lang="en-US" sz="700" dirty="0" smtClean="0">
              <a:latin typeface="Arial Narrow" pitchFamily="34" charset="0"/>
              <a:ea typeface="Arial Unicode MS" pitchFamily="34" charset="-128"/>
              <a:cs typeface="Arial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2000" dirty="0" smtClean="0">
                <a:latin typeface="Arial Narrow" pitchFamily="34" charset="0"/>
                <a:ea typeface="Arial Unicode MS" pitchFamily="34" charset="-128"/>
                <a:cs typeface="Arial" pitchFamily="34" charset="0"/>
              </a:rPr>
              <a:t>52 Full Time Employees</a:t>
            </a:r>
          </a:p>
          <a:p>
            <a:pPr algn="ctr"/>
            <a:endParaRPr lang="en-AU" sz="2000" dirty="0">
              <a:latin typeface="Arial Narrow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91880" y="5733374"/>
            <a:ext cx="1988928" cy="11246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endParaRPr lang="en-US" sz="700" dirty="0" smtClean="0">
              <a:latin typeface="Arial Narrow" pitchFamily="34" charset="0"/>
              <a:ea typeface="Arial Unicode MS" pitchFamily="34" charset="-128"/>
              <a:cs typeface="Arial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2000" dirty="0" smtClean="0">
                <a:latin typeface="Arial Narrow" pitchFamily="34" charset="0"/>
                <a:ea typeface="Arial Unicode MS" pitchFamily="34" charset="-128"/>
                <a:cs typeface="Arial" pitchFamily="34" charset="0"/>
              </a:rPr>
              <a:t>4 stations               in NSW</a:t>
            </a:r>
          </a:p>
          <a:p>
            <a:pPr algn="ctr"/>
            <a:endParaRPr lang="en-AU" sz="2000" dirty="0">
              <a:latin typeface="Arial Narrow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444208" y="5733256"/>
            <a:ext cx="1988928" cy="11247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endParaRPr lang="en-US" sz="700" dirty="0" smtClean="0">
              <a:latin typeface="Arial Narrow" pitchFamily="34" charset="0"/>
              <a:ea typeface="Arial Unicode MS" pitchFamily="34" charset="-128"/>
              <a:cs typeface="Arial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dirty="0" smtClean="0">
                <a:latin typeface="Arial Narrow" pitchFamily="34" charset="0"/>
                <a:ea typeface="Arial Unicode MS" pitchFamily="34" charset="-128"/>
                <a:cs typeface="Arial" pitchFamily="34" charset="0"/>
              </a:rPr>
              <a:t>Stations are strategically located in central  mining areas</a:t>
            </a:r>
          </a:p>
          <a:p>
            <a:pPr algn="ctr"/>
            <a:endParaRPr lang="en-AU" sz="20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116632"/>
            <a:ext cx="9144000" cy="1080120"/>
          </a:xfrm>
          <a:prstGeom prst="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85000">
                <a:schemeClr val="tx2">
                  <a:lumMod val="20000"/>
                  <a:lumOff val="80000"/>
                </a:schemeClr>
              </a:gs>
              <a:gs pos="100000">
                <a:srgbClr val="0070C0"/>
              </a:gs>
            </a:gsLst>
            <a:lin ang="168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schemeClr val="bg1"/>
                </a:solidFill>
                <a:latin typeface="Arial Narrow" pitchFamily="34" charset="0"/>
                <a:ea typeface="+mj-ea"/>
                <a:cs typeface="+mj-cs"/>
              </a:rPr>
              <a:t>Legislative Requirements</a:t>
            </a:r>
            <a:endParaRPr kumimoji="0" lang="en-AU" sz="4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77394" y="1365478"/>
            <a:ext cx="3658760" cy="234754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200"/>
              </a:spcBef>
              <a:buClr>
                <a:srgbClr val="336699"/>
              </a:buClr>
              <a:buSzPct val="130000"/>
            </a:pPr>
            <a:endParaRPr lang="en-A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1200"/>
              </a:spcBef>
              <a:buClr>
                <a:srgbClr val="336699"/>
              </a:buClr>
              <a:buSzPct val="130000"/>
            </a:pPr>
            <a:r>
              <a:rPr lang="en-A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Each colliery in each district is to make available a minimum of 5% of its permanent workforce for training to act as Mines Rescue Brigadesmen. </a:t>
            </a:r>
          </a:p>
          <a:p>
            <a:pPr algn="ctr">
              <a:spcBef>
                <a:spcPts val="1800"/>
              </a:spcBef>
              <a:buClr>
                <a:srgbClr val="336699"/>
              </a:buClr>
              <a:buSzPct val="130000"/>
            </a:pPr>
            <a:endPara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79512" y="3851414"/>
            <a:ext cx="3658760" cy="234754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200"/>
              </a:spcBef>
              <a:buClr>
                <a:srgbClr val="336699"/>
              </a:buClr>
              <a:buSzPct val="130000"/>
            </a:pPr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Coal Services Pty Limited   was formed as an “approved” company       to administer Health, Insurance &amp; Mines Rescue services in 2002</a:t>
            </a:r>
            <a:endParaRPr lang="en-US" sz="2000" b="1" cap="small" dirty="0" smtClean="0">
              <a:solidFill>
                <a:srgbClr val="3366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469291"/>
            <a:ext cx="4992624" cy="4479989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Point temppla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853031"/>
            <a:ext cx="9144000" cy="6464401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427984" y="1628800"/>
            <a:ext cx="4392488" cy="4536504"/>
          </a:xfrm>
        </p:spPr>
        <p:txBody>
          <a:bodyPr>
            <a:normAutofit/>
          </a:bodyPr>
          <a:lstStyle/>
          <a:p>
            <a:pPr>
              <a:lnSpc>
                <a:spcPct val="112000"/>
              </a:lnSpc>
              <a:spcBef>
                <a:spcPts val="12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Selected at minesite</a:t>
            </a:r>
          </a:p>
          <a:p>
            <a:pPr>
              <a:lnSpc>
                <a:spcPct val="112000"/>
              </a:lnSpc>
              <a:spcBef>
                <a:spcPts val="12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Nominated by mine manager</a:t>
            </a:r>
          </a:p>
          <a:p>
            <a:pPr>
              <a:lnSpc>
                <a:spcPct val="112000"/>
              </a:lnSpc>
              <a:spcBef>
                <a:spcPts val="12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Full Medical assessment</a:t>
            </a:r>
          </a:p>
          <a:p>
            <a:pPr lvl="1">
              <a:lnSpc>
                <a:spcPct val="112000"/>
              </a:lnSpc>
              <a:spcBef>
                <a:spcPts val="1200"/>
              </a:spcBef>
              <a:buClr>
                <a:srgbClr val="003366"/>
              </a:buClr>
              <a:buSzPct val="130000"/>
              <a:buFont typeface="Wingdings" pitchFamily="2" charset="2"/>
              <a:buChar char="Ø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Injury free</a:t>
            </a:r>
          </a:p>
          <a:p>
            <a:pPr lvl="1">
              <a:lnSpc>
                <a:spcPct val="112000"/>
              </a:lnSpc>
              <a:spcBef>
                <a:spcPts val="1200"/>
              </a:spcBef>
              <a:buClr>
                <a:srgbClr val="003366"/>
              </a:buClr>
              <a:buSzPct val="130000"/>
              <a:buFont typeface="Wingdings" pitchFamily="2" charset="2"/>
              <a:buChar char="Ø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Cardiovascular fitness</a:t>
            </a:r>
          </a:p>
          <a:p>
            <a:pPr lvl="1">
              <a:lnSpc>
                <a:spcPct val="112000"/>
              </a:lnSpc>
              <a:spcBef>
                <a:spcPts val="1200"/>
              </a:spcBef>
              <a:buClr>
                <a:srgbClr val="003366"/>
              </a:buClr>
              <a:buSzPct val="130000"/>
              <a:buFont typeface="Wingdings" pitchFamily="2" charset="2"/>
              <a:buChar char="Ø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Strength and Flexibility</a:t>
            </a:r>
          </a:p>
          <a:p>
            <a:pPr lvl="1">
              <a:lnSpc>
                <a:spcPct val="112000"/>
              </a:lnSpc>
              <a:spcBef>
                <a:spcPts val="1200"/>
              </a:spcBef>
              <a:buClr>
                <a:srgbClr val="003366"/>
              </a:buClr>
              <a:buSzPct val="130000"/>
              <a:buFont typeface="Wingdings" pitchFamily="2" charset="2"/>
              <a:buChar char="Ø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Suitable weight to height ratio</a:t>
            </a:r>
            <a:endParaRPr lang="en-A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116632"/>
            <a:ext cx="9144000" cy="1080120"/>
          </a:xfrm>
          <a:prstGeom prst="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85000">
                <a:schemeClr val="tx2">
                  <a:lumMod val="20000"/>
                  <a:lumOff val="80000"/>
                </a:schemeClr>
              </a:gs>
              <a:gs pos="100000">
                <a:srgbClr val="0070C0"/>
              </a:gs>
            </a:gsLst>
            <a:lin ang="168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schemeClr val="bg1"/>
                </a:solidFill>
                <a:latin typeface="Arial Narrow" pitchFamily="34" charset="0"/>
                <a:ea typeface="+mj-ea"/>
                <a:cs typeface="+mj-cs"/>
              </a:rPr>
              <a:t>Selection Process</a:t>
            </a:r>
            <a:endParaRPr kumimoji="0" lang="en-AU" sz="4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423" y="1564746"/>
            <a:ext cx="3772376" cy="4611624"/>
          </a:xfrm>
          <a:prstGeom prst="rect">
            <a:avLst/>
          </a:prstGeom>
          <a:ln w="63500">
            <a:solidFill>
              <a:srgbClr val="0070C0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Point temppla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20983"/>
            <a:ext cx="9144000" cy="6464401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116632"/>
            <a:ext cx="9144000" cy="1080120"/>
          </a:xfrm>
          <a:prstGeom prst="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85000">
                <a:schemeClr val="tx2">
                  <a:lumMod val="20000"/>
                  <a:lumOff val="80000"/>
                </a:schemeClr>
              </a:gs>
              <a:gs pos="100000">
                <a:srgbClr val="0070C0"/>
              </a:gs>
            </a:gsLst>
            <a:lin ang="168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schemeClr val="bg1"/>
                </a:solidFill>
                <a:latin typeface="Arial Narrow" pitchFamily="34" charset="0"/>
                <a:ea typeface="+mj-ea"/>
                <a:cs typeface="+mj-cs"/>
              </a:rPr>
              <a:t>Role requirements</a:t>
            </a:r>
            <a:endParaRPr kumimoji="0" lang="en-AU" sz="4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6" name="Picture 5" descr="MINER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3501008"/>
            <a:ext cx="6945772" cy="3030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251520" y="1268760"/>
            <a:ext cx="2520280" cy="216024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endParaRPr lang="en-US" sz="700" dirty="0" smtClean="0">
              <a:latin typeface="Arial Narrow" pitchFamily="34" charset="0"/>
              <a:ea typeface="Arial Unicode MS" pitchFamily="34" charset="-128"/>
              <a:cs typeface="Arial" pitchFamily="34" charset="0"/>
            </a:endParaRPr>
          </a:p>
          <a:p>
            <a:pPr algn="ctr"/>
            <a:r>
              <a:rPr lang="en-US" sz="4000" dirty="0" smtClean="0">
                <a:latin typeface="Arial Narrow" pitchFamily="34" charset="0"/>
              </a:rPr>
              <a:t>Teamwork</a:t>
            </a:r>
            <a:endParaRPr lang="en-AU" sz="4000" dirty="0">
              <a:latin typeface="Arial Narrow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27237" y="1268760"/>
            <a:ext cx="2524883" cy="216024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smtClean="0">
              <a:latin typeface="Arial Narrow" pitchFamily="34" charset="0"/>
            </a:endParaRPr>
          </a:p>
          <a:p>
            <a:pPr algn="ctr"/>
            <a:endParaRPr lang="en-US" sz="2000" dirty="0" smtClean="0">
              <a:latin typeface="Arial Narrow" pitchFamily="34" charset="0"/>
              <a:ea typeface="Arial Unicode MS" pitchFamily="34" charset="-128"/>
              <a:cs typeface="Arial" pitchFamily="34" charset="0"/>
            </a:endParaRPr>
          </a:p>
          <a:p>
            <a:pPr algn="ctr"/>
            <a:r>
              <a:rPr lang="en-US" sz="4000" dirty="0" smtClean="0">
                <a:latin typeface="Arial Narrow" pitchFamily="34" charset="0"/>
              </a:rPr>
              <a:t>Training</a:t>
            </a:r>
          </a:p>
          <a:p>
            <a:pPr algn="ctr"/>
            <a:endParaRPr lang="en-AU" sz="2000" dirty="0"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13593" y="1268760"/>
            <a:ext cx="2518847" cy="216024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smtClean="0">
              <a:latin typeface="Arial Narrow" pitchFamily="34" charset="0"/>
              <a:ea typeface="Arial Unicode MS" pitchFamily="34" charset="-128"/>
              <a:cs typeface="Arial" pitchFamily="34" charset="0"/>
            </a:endParaRPr>
          </a:p>
          <a:p>
            <a:pPr algn="ctr"/>
            <a:r>
              <a:rPr lang="en-US" sz="4000" dirty="0" smtClean="0">
                <a:latin typeface="Arial Narrow" pitchFamily="34" charset="0"/>
              </a:rPr>
              <a:t>On Call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Point temppla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213071"/>
            <a:ext cx="9144000" cy="6464401"/>
          </a:xfrm>
          <a:prstGeom prst="rect">
            <a:avLst/>
          </a:prstGeom>
        </p:spPr>
      </p:pic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7417" y="2564904"/>
            <a:ext cx="5075492" cy="3723608"/>
          </a:xfrm>
          <a:prstGeom prst="round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116632"/>
            <a:ext cx="9144000" cy="1080120"/>
          </a:xfrm>
          <a:prstGeom prst="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85000">
                <a:schemeClr val="tx2">
                  <a:lumMod val="20000"/>
                  <a:lumOff val="80000"/>
                </a:schemeClr>
              </a:gs>
              <a:gs pos="100000">
                <a:srgbClr val="0070C0"/>
              </a:gs>
            </a:gsLst>
            <a:lin ang="168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schemeClr val="bg1"/>
                </a:solidFill>
                <a:latin typeface="Arial Narrow" pitchFamily="34" charset="0"/>
                <a:ea typeface="+mj-ea"/>
                <a:cs typeface="+mj-cs"/>
              </a:rPr>
              <a:t>The Induction Program</a:t>
            </a:r>
            <a:endParaRPr kumimoji="0" lang="en-AU" sz="4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7400" y="2194516"/>
            <a:ext cx="4104456" cy="69278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smtClean="0">
              <a:latin typeface="Arial Narrow" pitchFamily="34" charset="0"/>
            </a:endParaRPr>
          </a:p>
          <a:p>
            <a:pPr algn="ctr"/>
            <a:endParaRPr lang="en-US" sz="2000" dirty="0" smtClean="0"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sz="20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Balance between “brawn &amp; brains</a:t>
            </a:r>
          </a:p>
          <a:p>
            <a:pPr algn="ctr"/>
            <a:endParaRPr lang="en-US" sz="2000" dirty="0" smtClean="0">
              <a:latin typeface="Arial Narrow" pitchFamily="34" charset="0"/>
            </a:endParaRPr>
          </a:p>
          <a:p>
            <a:pPr algn="ctr"/>
            <a:endParaRPr lang="en-AU" sz="2000" dirty="0">
              <a:latin typeface="Arial Narrow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7400" y="2957658"/>
            <a:ext cx="4104456" cy="69278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smtClean="0">
              <a:latin typeface="Arial Narrow" pitchFamily="34" charset="0"/>
            </a:endParaRPr>
          </a:p>
          <a:p>
            <a:pPr algn="ctr"/>
            <a:endParaRPr lang="en-US" sz="2000" dirty="0" smtClean="0"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sz="20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OH&amp;S obligations whilst training</a:t>
            </a:r>
          </a:p>
          <a:p>
            <a:pPr algn="ctr"/>
            <a:endParaRPr lang="en-US" sz="2000" dirty="0" smtClean="0">
              <a:latin typeface="Arial Narrow" pitchFamily="34" charset="0"/>
            </a:endParaRPr>
          </a:p>
          <a:p>
            <a:pPr algn="ctr"/>
            <a:endParaRPr lang="en-AU" sz="2000" dirty="0"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7400" y="3724568"/>
            <a:ext cx="4104456" cy="69278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NSW Mines Rescue Guidelines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197400" y="4485592"/>
            <a:ext cx="4104456" cy="69278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Physical and psychological scenarios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7400" y="5236736"/>
            <a:ext cx="4104456" cy="69278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State of the art training facilities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97400" y="5999878"/>
            <a:ext cx="4104456" cy="69278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Classroom and Practical applications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231518" y="1375924"/>
            <a:ext cx="4005152" cy="715520"/>
          </a:xfrm>
          <a:prstGeom prst="rect">
            <a:avLst/>
          </a:prstGeom>
          <a:solidFill>
            <a:schemeClr val="bg1"/>
          </a:solidFill>
          <a:ln w="63500">
            <a:solidFill>
              <a:srgbClr val="33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kern="14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10 Day intensive training course</a:t>
            </a:r>
            <a:endParaRPr lang="en-AU" b="1" kern="1400" cap="all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611188" y="2133600"/>
            <a:ext cx="739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AU">
              <a:latin typeface="Times New Roman" pitchFamily="18" charset="0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9512" y="2492896"/>
            <a:ext cx="2436624" cy="3651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3187275" y="1412776"/>
            <a:ext cx="2780173" cy="1537120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="1" kern="14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Progression of </a:t>
            </a:r>
            <a:r>
              <a:rPr lang="en-AU" b="1" kern="1400" cap="all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Brigadesman</a:t>
            </a:r>
            <a:endParaRPr lang="en-AU" b="1" kern="1400" cap="all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1520" y="1412776"/>
            <a:ext cx="2780173" cy="1537120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="1" kern="14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Guidelines for </a:t>
            </a:r>
            <a:r>
              <a:rPr lang="en-AU" b="1" kern="1400" cap="all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REsponse</a:t>
            </a:r>
            <a:endParaRPr lang="en-AU" b="1" kern="1400" cap="all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112307" y="1412776"/>
            <a:ext cx="2780173" cy="1537120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="1" kern="14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Annual Mines rescue competitions</a:t>
            </a:r>
            <a:endParaRPr lang="en-AU" b="1" kern="1400" cap="all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0" y="116632"/>
            <a:ext cx="9144000" cy="1080120"/>
          </a:xfrm>
          <a:prstGeom prst="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85000">
                <a:schemeClr val="tx2">
                  <a:lumMod val="20000"/>
                  <a:lumOff val="80000"/>
                </a:schemeClr>
              </a:gs>
              <a:gs pos="100000">
                <a:srgbClr val="0070C0"/>
              </a:gs>
            </a:gsLst>
            <a:lin ang="168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Mines </a:t>
            </a:r>
            <a:r>
              <a:rPr lang="en-US" sz="4400" dirty="0" smtClean="0">
                <a:solidFill>
                  <a:schemeClr val="bg1"/>
                </a:solidFill>
                <a:latin typeface="Arial Narrow" pitchFamily="34" charset="0"/>
                <a:ea typeface="+mj-ea"/>
                <a:cs typeface="+mj-cs"/>
              </a:rPr>
              <a:t>Rescue Training</a:t>
            </a:r>
            <a:endParaRPr kumimoji="0" lang="en-AU" sz="4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6999" y="2974364"/>
            <a:ext cx="2869983" cy="2919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52455" y="2990130"/>
            <a:ext cx="2903089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16632"/>
            <a:ext cx="4608512" cy="5877272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ts val="1800"/>
              </a:spcBef>
              <a:buNone/>
            </a:pPr>
            <a:endParaRPr lang="en-AU" sz="2400" b="1" u="sng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18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endParaRPr lang="en-AU" sz="23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18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r>
              <a:rPr lang="en-AU" sz="23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Conducted at mine sites in realistic surroundings, station underground simulators, and within our VR theatres</a:t>
            </a:r>
          </a:p>
          <a:p>
            <a:pPr>
              <a:lnSpc>
                <a:spcPct val="120000"/>
              </a:lnSpc>
              <a:spcBef>
                <a:spcPts val="18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r>
              <a:rPr lang="en-US" sz="23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Competitions to measure our skill levels are conducted in underground mines with realistic scenarios</a:t>
            </a:r>
            <a:endParaRPr lang="en-AU" sz="23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8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endParaRPr lang="en-AU" sz="23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8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endParaRPr lang="en-AU" sz="24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8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endParaRPr lang="en-AU" sz="24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800"/>
              </a:spcBef>
            </a:pPr>
            <a:endParaRPr lang="en-AU" sz="24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16632"/>
            <a:ext cx="9144000" cy="1080120"/>
          </a:xfrm>
          <a:prstGeom prst="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85000">
                <a:schemeClr val="tx2">
                  <a:lumMod val="20000"/>
                  <a:lumOff val="80000"/>
                </a:schemeClr>
              </a:gs>
              <a:gs pos="100000">
                <a:srgbClr val="0070C0"/>
              </a:gs>
            </a:gsLst>
            <a:lin ang="168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Mines Rescue Training</a:t>
            </a:r>
            <a:endParaRPr kumimoji="0" lang="en-AU" sz="4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1293" y="1484784"/>
            <a:ext cx="4161187" cy="3438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496" y="764704"/>
            <a:ext cx="6336704" cy="5877272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120000"/>
              </a:lnSpc>
              <a:spcBef>
                <a:spcPts val="1200"/>
              </a:spcBef>
              <a:buNone/>
            </a:pPr>
            <a:endParaRPr lang="en-AU" sz="2400" b="1" u="sng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Mines Rescue uses a risk based  approach to all tasks, both in an emergency and during training sessions</a:t>
            </a:r>
          </a:p>
          <a:p>
            <a:pPr>
              <a:lnSpc>
                <a:spcPct val="120000"/>
              </a:lnSpc>
              <a:spcBef>
                <a:spcPts val="12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Training manuals are highly developed documents</a:t>
            </a:r>
          </a:p>
          <a:p>
            <a:pPr>
              <a:lnSpc>
                <a:spcPct val="120000"/>
              </a:lnSpc>
              <a:spcBef>
                <a:spcPts val="12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Mines Rescue Guidelines lay the foundation for successful work and  training completion</a:t>
            </a:r>
          </a:p>
          <a:p>
            <a:pPr>
              <a:lnSpc>
                <a:spcPct val="120000"/>
              </a:lnSpc>
              <a:spcBef>
                <a:spcPts val="12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All stations follow the same procedures and use identical equipment</a:t>
            </a:r>
            <a:endParaRPr lang="en-AU" sz="24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endParaRPr lang="en-AU" sz="24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endParaRPr lang="en-AU" sz="24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Clr>
                <a:srgbClr val="003366"/>
              </a:buClr>
              <a:buSzPct val="130000"/>
              <a:buFont typeface="Wingdings" pitchFamily="2" charset="2"/>
              <a:buChar char="§"/>
            </a:pPr>
            <a:endParaRPr lang="en-AU" sz="24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endParaRPr lang="en-AU" sz="2400" dirty="0" smtClean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16632"/>
            <a:ext cx="9144000" cy="1080120"/>
          </a:xfrm>
          <a:prstGeom prst="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85000">
                <a:schemeClr val="tx2">
                  <a:lumMod val="20000"/>
                  <a:lumOff val="80000"/>
                </a:schemeClr>
              </a:gs>
              <a:gs pos="100000">
                <a:srgbClr val="0070C0"/>
              </a:gs>
            </a:gsLst>
            <a:lin ang="168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Mines Rescue Standards</a:t>
            </a:r>
            <a:endParaRPr kumimoji="0" lang="en-AU" sz="4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390187"/>
            <a:ext cx="2961272" cy="3560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4287</TotalTime>
  <Words>320</Words>
  <Application>Microsoft Office PowerPoint</Application>
  <PresentationFormat>On-screen Show (4:3)</PresentationFormat>
  <Paragraphs>104</Paragraphs>
  <Slides>10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The Journey of a Mines Rescue Brigadesman                                                                  NSW – Australia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Coal Services Pty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brodie.murray</dc:creator>
  <cp:lastModifiedBy>seamus.devlin</cp:lastModifiedBy>
  <cp:revision>333</cp:revision>
  <dcterms:created xsi:type="dcterms:W3CDTF">2010-03-25T01:13:47Z</dcterms:created>
  <dcterms:modified xsi:type="dcterms:W3CDTF">2011-08-18T04:25:49Z</dcterms:modified>
</cp:coreProperties>
</file>